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Arkusz1!$A$2:$A$11</c:f>
              <c:strCache>
                <c:ptCount val="10"/>
                <c:pt idx="0">
                  <c:v>Klasa 1BT</c:v>
                </c:pt>
                <c:pt idx="1">
                  <c:v>Klasa 1HTD</c:v>
                </c:pt>
                <c:pt idx="2">
                  <c:v>Klasa 1LT</c:v>
                </c:pt>
                <c:pt idx="3">
                  <c:v>Klasa 2FTD</c:v>
                </c:pt>
                <c:pt idx="4">
                  <c:v>Klasa 2LT</c:v>
                </c:pt>
                <c:pt idx="5">
                  <c:v>Klasa 2BT</c:v>
                </c:pt>
                <c:pt idx="6">
                  <c:v>Klasa 3BT</c:v>
                </c:pt>
                <c:pt idx="7">
                  <c:v>Klasa 3HTD</c:v>
                </c:pt>
                <c:pt idx="8">
                  <c:v>Klasa 4BT</c:v>
                </c:pt>
                <c:pt idx="9">
                  <c:v>Klasa 4DT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3.3</c:v>
                </c:pt>
                <c:pt idx="1">
                  <c:v>4.4000000000000004</c:v>
                </c:pt>
                <c:pt idx="2">
                  <c:v>7.4</c:v>
                </c:pt>
                <c:pt idx="3">
                  <c:v>6.7</c:v>
                </c:pt>
                <c:pt idx="4">
                  <c:v>7.6</c:v>
                </c:pt>
                <c:pt idx="5">
                  <c:v>4.7</c:v>
                </c:pt>
                <c:pt idx="6">
                  <c:v>7.1</c:v>
                </c:pt>
                <c:pt idx="7">
                  <c:v>9.4</c:v>
                </c:pt>
                <c:pt idx="8">
                  <c:v>11</c:v>
                </c:pt>
                <c:pt idx="9">
                  <c:v>15.5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Ś</a:t>
            </a:r>
            <a:r>
              <a:rPr lang="en-US" dirty="0" smtClean="0"/>
              <a:t>REDNIA WYPO</a:t>
            </a:r>
            <a:r>
              <a:rPr lang="pl-PL" dirty="0" smtClean="0"/>
              <a:t>Ż</a:t>
            </a:r>
            <a:r>
              <a:rPr lang="en-US" dirty="0" smtClean="0"/>
              <a:t>YCZE</a:t>
            </a:r>
            <a:r>
              <a:rPr lang="pl-PL" dirty="0" smtClean="0"/>
              <a:t>Ń NA UCZNIA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ŚREDNIA WYPOŻYCZEŃ</c:v>
                </c:pt>
              </c:strCache>
            </c:strRef>
          </c:tx>
          <c:invertIfNegative val="0"/>
          <c:cat>
            <c:strRef>
              <c:f>Arkusz1!$A$2:$A$11</c:f>
              <c:strCache>
                <c:ptCount val="10"/>
                <c:pt idx="0">
                  <c:v>Klasa 1BT</c:v>
                </c:pt>
                <c:pt idx="1">
                  <c:v>Klasa 1HTD</c:v>
                </c:pt>
                <c:pt idx="2">
                  <c:v>Klasa 1LT</c:v>
                </c:pt>
                <c:pt idx="3">
                  <c:v>Klasa 2FTD</c:v>
                </c:pt>
                <c:pt idx="4">
                  <c:v>Klasa 2LT</c:v>
                </c:pt>
                <c:pt idx="5">
                  <c:v>Klasa 2BT</c:v>
                </c:pt>
                <c:pt idx="6">
                  <c:v>Klasa 3BT</c:v>
                </c:pt>
                <c:pt idx="7">
                  <c:v>Klasa 3HTD</c:v>
                </c:pt>
                <c:pt idx="8">
                  <c:v>Klasa 4BT</c:v>
                </c:pt>
                <c:pt idx="9">
                  <c:v>Klasa 4DT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3.3</c:v>
                </c:pt>
                <c:pt idx="1">
                  <c:v>4.4000000000000004</c:v>
                </c:pt>
                <c:pt idx="2">
                  <c:v>7.4</c:v>
                </c:pt>
                <c:pt idx="3">
                  <c:v>6.7</c:v>
                </c:pt>
                <c:pt idx="4">
                  <c:v>7.6</c:v>
                </c:pt>
                <c:pt idx="5">
                  <c:v>4.7</c:v>
                </c:pt>
                <c:pt idx="6">
                  <c:v>7.1</c:v>
                </c:pt>
                <c:pt idx="7">
                  <c:v>9.4</c:v>
                </c:pt>
                <c:pt idx="8">
                  <c:v>11</c:v>
                </c:pt>
                <c:pt idx="9">
                  <c:v>15.5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9392672"/>
        <c:axId val="1999394304"/>
      </c:barChart>
      <c:catAx>
        <c:axId val="1999392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99394304"/>
        <c:crosses val="autoZero"/>
        <c:auto val="1"/>
        <c:lblAlgn val="ctr"/>
        <c:lblOffset val="100"/>
        <c:noMultiLvlLbl val="0"/>
      </c:catAx>
      <c:valAx>
        <c:axId val="199939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99392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28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743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55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005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04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60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345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227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13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53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781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FD6A6-D714-4076-A4C5-AC64EBB18269}" type="datetimeFigureOut">
              <a:rPr lang="pl-PL" smtClean="0"/>
              <a:t>2019-06-05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113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6000" b="1" dirty="0" smtClean="0"/>
              <a:t>RANKING CZYTELNICZY 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POSZCZEGÓLNYCH KLAS</a:t>
            </a:r>
          </a:p>
          <a:p>
            <a:r>
              <a:rPr lang="pl-PL" b="1" dirty="0" smtClean="0"/>
              <a:t>ZA ROK SZKOLNY 2018/2019</a:t>
            </a:r>
            <a:r>
              <a:rPr lang="pl-PL" b="1" dirty="0"/>
              <a:t/>
            </a:r>
            <a:br>
              <a:rPr lang="pl-PL" b="1" dirty="0"/>
            </a:b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25448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WYPOŻYCZENIA W KLASACH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805487"/>
              </p:ext>
            </p:extLst>
          </p:nvPr>
        </p:nvGraphicFramePr>
        <p:xfrm>
          <a:off x="457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355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LOKATA KLAS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020098"/>
              </p:ext>
            </p:extLst>
          </p:nvPr>
        </p:nvGraphicFramePr>
        <p:xfrm>
          <a:off x="457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63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147248" cy="1800200"/>
          </a:xfrm>
        </p:spPr>
        <p:txBody>
          <a:bodyPr>
            <a:normAutofit/>
          </a:bodyPr>
          <a:lstStyle/>
          <a:p>
            <a:r>
              <a:rPr lang="pl-PL" dirty="0" smtClean="0"/>
              <a:t>NAJLEPSI CZYTELNICY </a:t>
            </a:r>
            <a:br>
              <a:rPr lang="pl-PL" dirty="0" smtClean="0"/>
            </a:br>
            <a:r>
              <a:rPr lang="pl-PL" dirty="0" smtClean="0"/>
              <a:t>ZA  ROK SZKOLNY 2018/2019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563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dirty="0" smtClean="0"/>
              <a:t>      </a:t>
            </a:r>
          </a:p>
          <a:p>
            <a:pPr marL="0" indent="0">
              <a:buNone/>
            </a:pPr>
            <a:r>
              <a:rPr lang="pl-PL" sz="9600" dirty="0"/>
              <a:t> </a:t>
            </a:r>
            <a:r>
              <a:rPr lang="pl-PL" sz="9600" dirty="0" smtClean="0"/>
              <a:t>CZYTELNICTWO LITERATURY PIĘKNEJ:</a:t>
            </a:r>
          </a:p>
          <a:p>
            <a:pPr marL="0" indent="0">
              <a:buNone/>
            </a:pPr>
            <a:r>
              <a:rPr lang="pl-PL" sz="9600" dirty="0"/>
              <a:t> </a:t>
            </a:r>
            <a:r>
              <a:rPr lang="pl-PL" sz="9600" dirty="0" smtClean="0"/>
              <a:t>     1.  </a:t>
            </a:r>
            <a:r>
              <a:rPr lang="pl-PL" sz="9600" dirty="0" smtClean="0"/>
              <a:t>Renata </a:t>
            </a:r>
            <a:r>
              <a:rPr lang="pl-PL" sz="9600" dirty="0" smtClean="0"/>
              <a:t>Wojnas z kl. 1LT                 - 27 poz.</a:t>
            </a:r>
          </a:p>
          <a:p>
            <a:pPr marL="0" indent="0">
              <a:buNone/>
            </a:pPr>
            <a:r>
              <a:rPr lang="pl-PL" sz="9600" dirty="0"/>
              <a:t> </a:t>
            </a:r>
            <a:r>
              <a:rPr lang="pl-PL" sz="9600" dirty="0" smtClean="0"/>
              <a:t>     </a:t>
            </a:r>
            <a:r>
              <a:rPr lang="pl-PL" sz="9600" dirty="0"/>
              <a:t>2</a:t>
            </a:r>
            <a:r>
              <a:rPr lang="pl-PL" sz="9600" dirty="0" smtClean="0"/>
              <a:t>.  </a:t>
            </a:r>
            <a:r>
              <a:rPr lang="pl-PL" sz="9600" dirty="0" smtClean="0"/>
              <a:t>Aleksandra Stawiarz z kl. 2LT        - 2</a:t>
            </a:r>
            <a:r>
              <a:rPr lang="pl-PL" sz="9600" dirty="0"/>
              <a:t>6</a:t>
            </a:r>
            <a:r>
              <a:rPr lang="pl-PL" sz="9600" dirty="0" smtClean="0"/>
              <a:t> poz.</a:t>
            </a:r>
          </a:p>
          <a:p>
            <a:pPr marL="0" indent="0">
              <a:buNone/>
            </a:pPr>
            <a:r>
              <a:rPr lang="pl-PL" sz="9600"/>
              <a:t> </a:t>
            </a:r>
            <a:r>
              <a:rPr lang="pl-PL" sz="9600" smtClean="0"/>
              <a:t>     </a:t>
            </a:r>
            <a:r>
              <a:rPr lang="pl-PL" sz="9600" dirty="0"/>
              <a:t>3</a:t>
            </a:r>
            <a:r>
              <a:rPr lang="pl-PL" sz="9600" smtClean="0"/>
              <a:t>.  </a:t>
            </a:r>
            <a:r>
              <a:rPr lang="pl-PL" sz="9600" dirty="0" smtClean="0"/>
              <a:t>Jan Leśniak z kl. 1 LT                       - 25 poz</a:t>
            </a:r>
            <a:r>
              <a:rPr lang="pl-PL" sz="9600" dirty="0" smtClean="0"/>
              <a:t>.</a:t>
            </a:r>
          </a:p>
          <a:p>
            <a:pPr marL="0" indent="0">
              <a:buNone/>
            </a:pPr>
            <a:r>
              <a:rPr lang="pl-PL" sz="9600" dirty="0" smtClean="0"/>
              <a:t>      </a:t>
            </a:r>
          </a:p>
          <a:p>
            <a:pPr marL="0" indent="0">
              <a:buNone/>
            </a:pPr>
            <a:r>
              <a:rPr lang="pl-PL" sz="9600" dirty="0" smtClean="0"/>
              <a:t>CZYTELNICTWO PRASY FACHOWEJ:</a:t>
            </a:r>
          </a:p>
          <a:p>
            <a:pPr marL="0" indent="0">
              <a:buNone/>
            </a:pPr>
            <a:r>
              <a:rPr lang="pl-PL" sz="9600" dirty="0"/>
              <a:t> </a:t>
            </a:r>
            <a:r>
              <a:rPr lang="pl-PL" sz="9600" dirty="0" smtClean="0"/>
              <a:t>      1. Piotr Kapuściński z kl. 2FTD          - 37 poz.</a:t>
            </a:r>
          </a:p>
          <a:p>
            <a:pPr marL="0" indent="0">
              <a:buNone/>
            </a:pPr>
            <a:r>
              <a:rPr lang="pl-PL" sz="9600" dirty="0"/>
              <a:t> </a:t>
            </a:r>
            <a:r>
              <a:rPr lang="pl-PL" sz="9600" dirty="0" smtClean="0"/>
              <a:t>      2. Patryk Pater z kl. 2 FTD                  - 30 poz.</a:t>
            </a:r>
            <a:endParaRPr lang="pl-PL" sz="9600" dirty="0" smtClean="0"/>
          </a:p>
          <a:p>
            <a:pPr marL="0" indent="0">
              <a:buNone/>
            </a:pPr>
            <a:r>
              <a:rPr lang="pl-PL" sz="11200" dirty="0" smtClean="0"/>
              <a:t>      </a:t>
            </a:r>
          </a:p>
          <a:p>
            <a:pPr marL="0" indent="0">
              <a:buNone/>
            </a:pPr>
            <a:r>
              <a:rPr lang="pl-PL" sz="11200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6690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103</Words>
  <Application>Microsoft Office PowerPoint</Application>
  <PresentationFormat>Pokaz na ekranie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7" baseType="lpstr">
      <vt:lpstr>Arial</vt:lpstr>
      <vt:lpstr>Calibri</vt:lpstr>
      <vt:lpstr>Motyw pakietu Office</vt:lpstr>
      <vt:lpstr>RANKING CZYTELNICZY  </vt:lpstr>
      <vt:lpstr>WYPOŻYCZENIA W KLASACH </vt:lpstr>
      <vt:lpstr>LOKATA KLAS</vt:lpstr>
      <vt:lpstr>NAJLEPSI CZYTELNICY  ZA  ROK SZKOLNY 2018/2019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CZYTELNICTWO</dc:title>
  <dc:creator>Danuta</dc:creator>
  <cp:lastModifiedBy>Elżbieta Żurek</cp:lastModifiedBy>
  <cp:revision>46</cp:revision>
  <cp:lastPrinted>2018-01-23T13:12:54Z</cp:lastPrinted>
  <dcterms:created xsi:type="dcterms:W3CDTF">2015-11-04T09:36:26Z</dcterms:created>
  <dcterms:modified xsi:type="dcterms:W3CDTF">2019-06-05T09:28:05Z</dcterms:modified>
</cp:coreProperties>
</file>