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7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Arkusz1!$A$2:$A$11</c:f>
              <c:strCache>
                <c:ptCount val="10"/>
                <c:pt idx="0">
                  <c:v>Klasa 1FTD</c:v>
                </c:pt>
                <c:pt idx="1">
                  <c:v>Klasa 1LT</c:v>
                </c:pt>
                <c:pt idx="2">
                  <c:v>Klasa 1BT</c:v>
                </c:pt>
                <c:pt idx="3">
                  <c:v>Klasa 2BT</c:v>
                </c:pt>
                <c:pt idx="4">
                  <c:v>Klasa 2HTD</c:v>
                </c:pt>
                <c:pt idx="5">
                  <c:v>Klasa 3BT</c:v>
                </c:pt>
                <c:pt idx="6">
                  <c:v>Klasa 3 DT</c:v>
                </c:pt>
                <c:pt idx="7">
                  <c:v>Klasa 4BT</c:v>
                </c:pt>
                <c:pt idx="8">
                  <c:v>Klasa 4DTB</c:v>
                </c:pt>
                <c:pt idx="9">
                  <c:v>Klasa 4DT</c:v>
                </c:pt>
              </c:strCache>
            </c:strRef>
          </c:cat>
          <c:val>
            <c:numRef>
              <c:f>Arkusz1!$B$2:$B$11</c:f>
              <c:numCache>
                <c:formatCode>General</c:formatCode>
                <c:ptCount val="10"/>
                <c:pt idx="0">
                  <c:v>5.7</c:v>
                </c:pt>
                <c:pt idx="1">
                  <c:v>5.3</c:v>
                </c:pt>
                <c:pt idx="2">
                  <c:v>2</c:v>
                </c:pt>
                <c:pt idx="3">
                  <c:v>1.3</c:v>
                </c:pt>
                <c:pt idx="4">
                  <c:v>5.5</c:v>
                </c:pt>
                <c:pt idx="5">
                  <c:v>3.3</c:v>
                </c:pt>
                <c:pt idx="6">
                  <c:v>4.9000000000000004</c:v>
                </c:pt>
                <c:pt idx="7">
                  <c:v>6.3</c:v>
                </c:pt>
                <c:pt idx="8">
                  <c:v>14.7</c:v>
                </c:pt>
                <c:pt idx="9">
                  <c:v>12.2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 dirty="0" smtClean="0"/>
              <a:t>Ś</a:t>
            </a:r>
            <a:r>
              <a:rPr lang="en-US" dirty="0" smtClean="0"/>
              <a:t>REDNIA WYPO</a:t>
            </a:r>
            <a:r>
              <a:rPr lang="pl-PL" dirty="0" smtClean="0"/>
              <a:t>Ż</a:t>
            </a:r>
            <a:r>
              <a:rPr lang="en-US" dirty="0" smtClean="0"/>
              <a:t>YCZE</a:t>
            </a:r>
            <a:r>
              <a:rPr lang="pl-PL" dirty="0" smtClean="0"/>
              <a:t>Ń NA UCZNIA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ŚREDNIA WYPOŻYCZEŃ</c:v>
                </c:pt>
              </c:strCache>
            </c:strRef>
          </c:tx>
          <c:invertIfNegative val="0"/>
          <c:cat>
            <c:strRef>
              <c:f>Arkusz1!$A$2:$A$11</c:f>
              <c:strCache>
                <c:ptCount val="10"/>
                <c:pt idx="0">
                  <c:v>Klasa 1FTD</c:v>
                </c:pt>
                <c:pt idx="1">
                  <c:v>Klasa 1LT</c:v>
                </c:pt>
                <c:pt idx="2">
                  <c:v>Klasa 1BT</c:v>
                </c:pt>
                <c:pt idx="3">
                  <c:v>Klasa 2BT</c:v>
                </c:pt>
                <c:pt idx="4">
                  <c:v>Klasa 2HTD</c:v>
                </c:pt>
                <c:pt idx="5">
                  <c:v>Klasa 3BT</c:v>
                </c:pt>
                <c:pt idx="6">
                  <c:v>Klasa 3DT</c:v>
                </c:pt>
                <c:pt idx="7">
                  <c:v>Klasa 4BT</c:v>
                </c:pt>
                <c:pt idx="8">
                  <c:v>Klasa 4DTB</c:v>
                </c:pt>
                <c:pt idx="9">
                  <c:v>Klasa 4DT</c:v>
                </c:pt>
              </c:strCache>
            </c:strRef>
          </c:cat>
          <c:val>
            <c:numRef>
              <c:f>Arkusz1!$B$2:$B$11</c:f>
              <c:numCache>
                <c:formatCode>General</c:formatCode>
                <c:ptCount val="10"/>
                <c:pt idx="0">
                  <c:v>5.7</c:v>
                </c:pt>
                <c:pt idx="1">
                  <c:v>5.3</c:v>
                </c:pt>
                <c:pt idx="2">
                  <c:v>2</c:v>
                </c:pt>
                <c:pt idx="3">
                  <c:v>1.3</c:v>
                </c:pt>
                <c:pt idx="4">
                  <c:v>5.5</c:v>
                </c:pt>
                <c:pt idx="5">
                  <c:v>3.3</c:v>
                </c:pt>
                <c:pt idx="6">
                  <c:v>4.9000000000000004</c:v>
                </c:pt>
                <c:pt idx="7">
                  <c:v>6.3</c:v>
                </c:pt>
                <c:pt idx="8">
                  <c:v>14.7</c:v>
                </c:pt>
                <c:pt idx="9">
                  <c:v>12.2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430848"/>
        <c:axId val="44432384"/>
      </c:barChart>
      <c:catAx>
        <c:axId val="44430848"/>
        <c:scaling>
          <c:orientation val="minMax"/>
        </c:scaling>
        <c:delete val="0"/>
        <c:axPos val="b"/>
        <c:majorTickMark val="out"/>
        <c:minorTickMark val="none"/>
        <c:tickLblPos val="nextTo"/>
        <c:crossAx val="44432384"/>
        <c:crosses val="autoZero"/>
        <c:auto val="1"/>
        <c:lblAlgn val="ctr"/>
        <c:lblOffset val="100"/>
        <c:noMultiLvlLbl val="0"/>
      </c:catAx>
      <c:valAx>
        <c:axId val="444323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44308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FD6A6-D714-4076-A4C5-AC64EBB18269}" type="datetimeFigureOut">
              <a:rPr lang="pl-PL" smtClean="0"/>
              <a:t>2018-01-23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CBBA-8016-4E5C-9661-A4C362DA074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8283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FD6A6-D714-4076-A4C5-AC64EBB18269}" type="datetimeFigureOut">
              <a:rPr lang="pl-PL" smtClean="0"/>
              <a:t>2018-01-23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CBBA-8016-4E5C-9661-A4C362DA074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7434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FD6A6-D714-4076-A4C5-AC64EBB18269}" type="datetimeFigureOut">
              <a:rPr lang="pl-PL" smtClean="0"/>
              <a:t>2018-01-23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CBBA-8016-4E5C-9661-A4C362DA074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3553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FD6A6-D714-4076-A4C5-AC64EBB18269}" type="datetimeFigureOut">
              <a:rPr lang="pl-PL" smtClean="0"/>
              <a:t>2018-01-23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CBBA-8016-4E5C-9661-A4C362DA074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0058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FD6A6-D714-4076-A4C5-AC64EBB18269}" type="datetimeFigureOut">
              <a:rPr lang="pl-PL" smtClean="0"/>
              <a:t>2018-01-23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CBBA-8016-4E5C-9661-A4C362DA074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0049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FD6A6-D714-4076-A4C5-AC64EBB18269}" type="datetimeFigureOut">
              <a:rPr lang="pl-PL" smtClean="0"/>
              <a:t>2018-01-23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CBBA-8016-4E5C-9661-A4C362DA074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5601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FD6A6-D714-4076-A4C5-AC64EBB18269}" type="datetimeFigureOut">
              <a:rPr lang="pl-PL" smtClean="0"/>
              <a:t>2018-01-23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CBBA-8016-4E5C-9661-A4C362DA074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3456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FD6A6-D714-4076-A4C5-AC64EBB18269}" type="datetimeFigureOut">
              <a:rPr lang="pl-PL" smtClean="0"/>
              <a:t>2018-01-23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CBBA-8016-4E5C-9661-A4C362DA074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22276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FD6A6-D714-4076-A4C5-AC64EBB18269}" type="datetimeFigureOut">
              <a:rPr lang="pl-PL" smtClean="0"/>
              <a:t>2018-01-23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CBBA-8016-4E5C-9661-A4C362DA074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130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FD6A6-D714-4076-A4C5-AC64EBB18269}" type="datetimeFigureOut">
              <a:rPr lang="pl-PL" smtClean="0"/>
              <a:t>2018-01-23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CBBA-8016-4E5C-9661-A4C362DA074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6534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FD6A6-D714-4076-A4C5-AC64EBB18269}" type="datetimeFigureOut">
              <a:rPr lang="pl-PL" smtClean="0"/>
              <a:t>2018-01-23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6CBBA-8016-4E5C-9661-A4C362DA074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7813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FD6A6-D714-4076-A4C5-AC64EBB18269}" type="datetimeFigureOut">
              <a:rPr lang="pl-PL" smtClean="0"/>
              <a:t>2018-01-23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6CBBA-8016-4E5C-9661-A4C362DA074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1136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RANKING CZYTELNICZY </a:t>
            </a:r>
            <a:br>
              <a:rPr lang="pl-PL" b="1" dirty="0" smtClean="0"/>
            </a:b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b="1" dirty="0"/>
              <a:t>ZA </a:t>
            </a:r>
            <a:r>
              <a:rPr lang="pl-PL" b="1" dirty="0" smtClean="0"/>
              <a:t>I SEMESTR ROKU SZKOLNEGO 2017/2018</a:t>
            </a:r>
            <a:r>
              <a:rPr lang="pl-PL" b="1" dirty="0"/>
              <a:t/>
            </a:r>
            <a:br>
              <a:rPr lang="pl-PL" b="1" dirty="0"/>
            </a:br>
            <a:endParaRPr lang="pl-PL" b="1" dirty="0" smtClean="0"/>
          </a:p>
        </p:txBody>
      </p:sp>
    </p:spTree>
    <p:extLst>
      <p:ext uri="{BB962C8B-B14F-4D97-AF65-F5344CB8AC3E}">
        <p14:creationId xmlns:p14="http://schemas.microsoft.com/office/powerpoint/2010/main" val="2544899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WYPOŻYCZENIA W KLASACH 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5389055"/>
              </p:ext>
            </p:extLst>
          </p:nvPr>
        </p:nvGraphicFramePr>
        <p:xfrm>
          <a:off x="457200" y="1600201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355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LOKATA KLAS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9876309"/>
              </p:ext>
            </p:extLst>
          </p:nvPr>
        </p:nvGraphicFramePr>
        <p:xfrm>
          <a:off x="457200" y="1600201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1634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147248" cy="18002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NAJLEPSI CZYTELNICY </a:t>
            </a:r>
            <a:br>
              <a:rPr lang="pl-PL" dirty="0" smtClean="0"/>
            </a:br>
            <a:r>
              <a:rPr lang="pl-PL" dirty="0" smtClean="0"/>
              <a:t>ZA I SEMESTR </a:t>
            </a:r>
            <a:br>
              <a:rPr lang="pl-PL" dirty="0" smtClean="0"/>
            </a:br>
            <a:r>
              <a:rPr lang="pl-PL" dirty="0" smtClean="0"/>
              <a:t>ROKU SZKOLNEGO 2017/2018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295232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 smtClean="0"/>
              <a:t>      </a:t>
            </a:r>
          </a:p>
          <a:p>
            <a:pPr marL="0" indent="0">
              <a:buNone/>
            </a:pPr>
            <a:r>
              <a:rPr lang="pl-PL" dirty="0"/>
              <a:t> </a:t>
            </a:r>
            <a:r>
              <a:rPr lang="pl-PL" dirty="0" smtClean="0"/>
              <a:t>     </a:t>
            </a:r>
            <a:r>
              <a:rPr lang="pl-PL" dirty="0" smtClean="0"/>
              <a:t>1</a:t>
            </a:r>
            <a:r>
              <a:rPr lang="pl-PL" dirty="0" smtClean="0"/>
              <a:t>. Mateusz Iwan z kl. 4DTB               </a:t>
            </a:r>
            <a:r>
              <a:rPr lang="pl-PL" dirty="0" smtClean="0"/>
              <a:t>  - </a:t>
            </a:r>
            <a:r>
              <a:rPr lang="pl-PL" dirty="0" smtClean="0"/>
              <a:t>67 poz.</a:t>
            </a:r>
          </a:p>
          <a:p>
            <a:pPr marL="0" indent="0">
              <a:buNone/>
            </a:pPr>
            <a:r>
              <a:rPr lang="pl-PL" dirty="0" smtClean="0"/>
              <a:t>      2. Paulina Nowakowska z kl. 4DTB  </a:t>
            </a:r>
            <a:r>
              <a:rPr lang="pl-PL" dirty="0" smtClean="0"/>
              <a:t>  - </a:t>
            </a:r>
            <a:r>
              <a:rPr lang="pl-PL" dirty="0" smtClean="0"/>
              <a:t>49 poz.</a:t>
            </a:r>
          </a:p>
          <a:p>
            <a:pPr marL="0" indent="0">
              <a:buNone/>
            </a:pPr>
            <a:r>
              <a:rPr lang="pl-PL" dirty="0" smtClean="0"/>
              <a:t>      3. Monika Banduch z kl. 4DTB         </a:t>
            </a:r>
            <a:r>
              <a:rPr lang="pl-PL" dirty="0" smtClean="0"/>
              <a:t>   - </a:t>
            </a:r>
            <a:r>
              <a:rPr lang="pl-PL" dirty="0" smtClean="0"/>
              <a:t>1</a:t>
            </a:r>
            <a:r>
              <a:rPr lang="pl-PL" dirty="0"/>
              <a:t>8</a:t>
            </a:r>
            <a:r>
              <a:rPr lang="pl-PL" dirty="0" smtClean="0"/>
              <a:t> poz</a:t>
            </a:r>
            <a:r>
              <a:rPr lang="pl-PL" dirty="0" smtClean="0"/>
              <a:t>.</a:t>
            </a:r>
            <a:endParaRPr lang="pl-PL" dirty="0" smtClean="0"/>
          </a:p>
          <a:p>
            <a:pPr marL="0" indent="0">
              <a:buNone/>
            </a:pPr>
            <a:r>
              <a:rPr lang="pl-PL" dirty="0"/>
              <a:t> </a:t>
            </a:r>
            <a:r>
              <a:rPr lang="pl-PL" dirty="0" smtClean="0"/>
              <a:t>     </a:t>
            </a:r>
            <a:r>
              <a:rPr lang="pl-PL" dirty="0" smtClean="0"/>
              <a:t>4. Piotr Kęsy z kl. 4 BT                          - 15 poz.</a:t>
            </a:r>
            <a:endParaRPr lang="pl-PL" dirty="0"/>
          </a:p>
          <a:p>
            <a:pPr marL="0" indent="0">
              <a:buNone/>
            </a:pPr>
            <a:r>
              <a:rPr lang="pl-PL" dirty="0" smtClean="0"/>
              <a:t>      5. Piotr Kapuściński z kl. </a:t>
            </a:r>
            <a:r>
              <a:rPr lang="pl-PL" smtClean="0"/>
              <a:t>1FTD            - </a:t>
            </a:r>
            <a:r>
              <a:rPr lang="pl-PL" dirty="0" smtClean="0"/>
              <a:t>14 poz.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6690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91</Words>
  <Application>Microsoft Office PowerPoint</Application>
  <PresentationFormat>Pokaz na ekranie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5" baseType="lpstr">
      <vt:lpstr>Motyw pakietu Office</vt:lpstr>
      <vt:lpstr>RANKING CZYTELNICZY  </vt:lpstr>
      <vt:lpstr>WYPOŻYCZENIA W KLASACH </vt:lpstr>
      <vt:lpstr>LOKATA KLAS</vt:lpstr>
      <vt:lpstr>NAJLEPSI CZYTELNICY  ZA I SEMESTR  ROKU SZKOLNEGO 2017/2018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CZYTELNICTWO</dc:title>
  <dc:creator>Danuta</dc:creator>
  <cp:lastModifiedBy>Danuta</cp:lastModifiedBy>
  <cp:revision>32</cp:revision>
  <cp:lastPrinted>2018-01-23T13:12:54Z</cp:lastPrinted>
  <dcterms:created xsi:type="dcterms:W3CDTF">2015-11-04T09:36:26Z</dcterms:created>
  <dcterms:modified xsi:type="dcterms:W3CDTF">2018-01-23T13:26:02Z</dcterms:modified>
</cp:coreProperties>
</file>